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18" d="100"/>
          <a:sy n="118" d="100"/>
        </p:scale>
        <p:origin x="-13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2952327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9050">
                  <a:solidFill>
                    <a:srgbClr val="FFC000"/>
                  </a:solidFill>
                </a:ln>
                <a:solidFill>
                  <a:srgbClr val="C00000"/>
                </a:solidFill>
              </a:rPr>
              <a:t>Безопасность</a:t>
            </a:r>
            <a:br>
              <a:rPr lang="ru-RU" sz="7200" b="1" dirty="0" smtClean="0">
                <a:ln w="19050">
                  <a:solidFill>
                    <a:srgbClr val="FFC000"/>
                  </a:solidFill>
                </a:ln>
                <a:solidFill>
                  <a:srgbClr val="C00000"/>
                </a:solidFill>
              </a:rPr>
            </a:br>
            <a:r>
              <a:rPr lang="ru-RU" sz="7200" b="1" dirty="0" smtClean="0">
                <a:ln w="19050">
                  <a:solidFill>
                    <a:srgbClr val="FFC000"/>
                  </a:solidFill>
                </a:ln>
                <a:solidFill>
                  <a:srgbClr val="C00000"/>
                </a:solidFill>
              </a:rPr>
              <a:t> в сети Интернет</a:t>
            </a:r>
            <a:endParaRPr lang="ru-RU" sz="7200" b="1" dirty="0">
              <a:ln w="19050">
                <a:solidFill>
                  <a:srgbClr val="FFC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84175"/>
          </a:xfrm>
        </p:spPr>
        <p:txBody>
          <a:bodyPr/>
          <a:lstStyle/>
          <a:p>
            <a:r>
              <a:rPr lang="ru-RU" dirty="0" smtClean="0"/>
              <a:t>Правила безопасного использования Интернета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560840" cy="34339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9. Не используй простые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пароли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10. Архивируйте свои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файлы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68856094_passw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276871"/>
            <a:ext cx="2448272" cy="1838429"/>
          </a:xfrm>
          <a:prstGeom prst="rect">
            <a:avLst/>
          </a:prstGeom>
        </p:spPr>
      </p:pic>
      <p:pic>
        <p:nvPicPr>
          <p:cNvPr id="5" name="Рисунок 4" descr="1296389174_1237949423_d5ke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077072"/>
            <a:ext cx="2304256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113" y="5334000"/>
            <a:ext cx="8286750" cy="1524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Рекомендации по безопасности</a:t>
            </a:r>
            <a:endParaRPr lang="ru-RU" sz="4000" dirty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250825" y="188912"/>
            <a:ext cx="8255000" cy="501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Работать в Интернете с ограниченными правами пользователя.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Не сохранять пароли на компьютере.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Внимательно читать, прежде чем заполнять формы на сайтах.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Не публиковать свой номер телефона и адрес в соц. сетях, чатах.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Не размещайте в Интернете информацию, которую вы не хотите видеть публичной.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Выработайте линию поведения в Интернете, снижающую риски. Относитесь к другим так, как хотите, чтобы относились к вам.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 Никогда не отправляйтесь на личную встречу с «другом» из Интернета.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Не присваивайте вещи, не платя за них (в основном это касается условно-бесплатного программного обеспечения).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Защищайте личную жизнь и личную информацию других пользователей. Не публикуйте в Сети чей-либо адрес </a:t>
            </a:r>
            <a:r>
              <a:rPr lang="en-US" sz="1600" i="1" dirty="0">
                <a:latin typeface="Calibri" pitchFamily="34" charset="0"/>
              </a:rPr>
              <a:t>E-mail</a:t>
            </a:r>
            <a:r>
              <a:rPr lang="ru-RU" sz="1600" i="1" dirty="0">
                <a:latin typeface="Calibri" pitchFamily="34" charset="0"/>
              </a:rPr>
              <a:t>, фото, адрес проживания без разрешения владельца. Вместо этого можно использоваться опцию «Отправить по электронной почте». Не используйте без разрешения чужой пароль.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Не выкладывайте в Сети фото- и </a:t>
            </a:r>
            <a:r>
              <a:rPr lang="ru-RU" sz="1600" i="1" dirty="0" err="1">
                <a:latin typeface="Calibri" pitchFamily="34" charset="0"/>
              </a:rPr>
              <a:t>видеофайлы</a:t>
            </a:r>
            <a:r>
              <a:rPr lang="ru-RU" sz="1600" i="1" dirty="0">
                <a:latin typeface="Calibri" pitchFamily="34" charset="0"/>
              </a:rPr>
              <a:t> с изображениями жестокого обращения со сверстниками.</a:t>
            </a: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Доверяйте своей интуиции. То, что содержится в Интернете, не всегда правда.</a:t>
            </a:r>
            <a:endParaRPr lang="en-US" sz="1600" i="1" dirty="0">
              <a:latin typeface="Calibri" pitchFamily="34" charset="0"/>
            </a:endParaRPr>
          </a:p>
          <a:p>
            <a:pPr marL="285750" indent="-284163">
              <a:buSzPct val="45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600" i="1" dirty="0">
                <a:latin typeface="Calibri" pitchFamily="34" charset="0"/>
              </a:rPr>
              <a:t>Учитесь отличать надежные источники информации от ненадежных и проверять информацию, которую вы находят в Интернете.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/>
          <a:lstStyle/>
          <a:p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560840" cy="5040560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http://disgorge-mex.com/page/3/?s=Google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http://www.shanghaiit.org/uploadfile/2013/0201/20130201043655697.jpg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http://www.lawpro.vn/data/data/anh-tin-tuc/tu-van-dau-tu-du-an-vien-thong.jpg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http://www.ifap.ru/library/book099.pdf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http://gov.cap.ru/HOME/556/2011/baneri/modernizatsiya/online-learning.jpg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http://omsk.doski.ru/i/71/12/711257.png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http://www.stellamarisservices.com/_inc/data1/images/webdevelopment4.jpg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http://uh.ru/files/a/3/2344/images/inter.jpg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http://akak.ru/steps/pictures/000/048/470_large.jpg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http://s4.live4fun.ru/pictures/s3img_266079796_3737_1.jpg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http://rumman.ru/pravila-bezopasnogo-polzovaniya-internetom/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http://storage.surfingbird.ru/s/13/5/2/14/r2_cTDd55100_220_406455d.jpg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http://www.giga.de/macnews/wp-content/uploads/2011/04/software-update-icon.jpg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http://surfaceadvice.com/wp-content/uploads/2012/12/Windows-RT-Update.jpg</a:t>
            </a: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http://user-life.ru/internet/osnovnye-pravila-bezopasnosti-v-internete.html</a:t>
            </a:r>
            <a:endParaRPr lang="ru-RU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http://www.myshared.ru/slide/475867/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476672"/>
            <a:ext cx="5616624" cy="597666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                   Интернет может быть          прекрасным и полезным средством   для обучения, отдыха или общения с друзьями. Но – как и реальный мир – Сеть тоже может быть опасна: в ней появились своя преступность, хулиганство, вредительство и прочие малоприятные явления. В последнее время в Интернете появляется много материалов агрессивного и социально опасного содержания.</a:t>
            </a:r>
          </a:p>
          <a:p>
            <a:pPr algn="just">
              <a:buNone/>
            </a:pPr>
            <a:endParaRPr lang="ru-RU" dirty="0" smtClean="0"/>
          </a:p>
        </p:txBody>
      </p:sp>
      <p:pic>
        <p:nvPicPr>
          <p:cNvPr id="5" name="Рисунок 4" descr="470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501008"/>
            <a:ext cx="2808312" cy="2951248"/>
          </a:xfrm>
          <a:prstGeom prst="rect">
            <a:avLst/>
          </a:prstGeom>
        </p:spPr>
      </p:pic>
      <p:pic>
        <p:nvPicPr>
          <p:cNvPr id="4" name="Рисунок 3" descr="71125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32656"/>
            <a:ext cx="2880320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113"/>
            <a:ext cx="8136904" cy="1524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Основные угрозы безопасности в сети Интернет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027238" cy="1612900"/>
          </a:xfrm>
        </p:spPr>
        <p:txBody>
          <a:bodyPr/>
          <a:lstStyle/>
          <a:p>
            <a:endParaRPr lang="ru-RU" b="1" smtClean="0">
              <a:solidFill>
                <a:srgbClr val="31594F"/>
              </a:solidFill>
              <a:latin typeface="Calibri" pitchFamily="34" charset="0"/>
            </a:endParaRPr>
          </a:p>
          <a:p>
            <a:endParaRPr lang="ru-RU" smtClean="0">
              <a:solidFill>
                <a:srgbClr val="31594F"/>
              </a:solidFill>
            </a:endParaRPr>
          </a:p>
        </p:txBody>
      </p:sp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360363" y="2959100"/>
            <a:ext cx="2266950" cy="178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b="1" dirty="0" err="1">
                <a:solidFill>
                  <a:schemeClr val="accent1"/>
                </a:solidFill>
                <a:sym typeface="Arial" charset="0"/>
              </a:rPr>
              <a:t>Киберхулиганы</a:t>
            </a:r>
            <a:r>
              <a:rPr lang="ru-RU" b="1" dirty="0">
                <a:solidFill>
                  <a:schemeClr val="accent1"/>
                </a:solidFill>
                <a:sym typeface="Arial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dirty="0">
                <a:solidFill>
                  <a:srgbClr val="000000"/>
                </a:solidFill>
                <a:sym typeface="Arial" charset="0"/>
              </a:rPr>
              <a:t>И дети, и взрослые могут использовать Интернет, чтобы изводить или запугивать других людей.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563888" y="1196752"/>
            <a:ext cx="1252538" cy="1463675"/>
            <a:chOff x="1614" y="528"/>
            <a:chExt cx="789" cy="922"/>
          </a:xfrm>
        </p:grpSpPr>
        <p:pic>
          <p:nvPicPr>
            <p:cNvPr id="8212" name="Picture 38" descr="circ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4" y="696"/>
              <a:ext cx="750" cy="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3" name="Picture 40" descr="mus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70" y="528"/>
              <a:ext cx="633" cy="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9" name="Прямоугольник 9"/>
          <p:cNvSpPr>
            <a:spLocks noChangeArrowheads="1"/>
          </p:cNvSpPr>
          <p:nvPr/>
        </p:nvSpPr>
        <p:spPr bwMode="auto">
          <a:xfrm>
            <a:off x="5848350" y="2109788"/>
            <a:ext cx="2860675" cy="225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b="1" dirty="0">
                <a:solidFill>
                  <a:schemeClr val="accent1"/>
                </a:solidFill>
                <a:sym typeface="Arial" charset="0"/>
              </a:rPr>
              <a:t>Злоупотребление общим доступом </a:t>
            </a:r>
            <a:br>
              <a:rPr lang="ru-RU" b="1" dirty="0">
                <a:solidFill>
                  <a:schemeClr val="accent1"/>
                </a:solidFill>
                <a:sym typeface="Arial" charset="0"/>
              </a:rPr>
            </a:br>
            <a:r>
              <a:rPr lang="ru-RU" b="1" dirty="0">
                <a:solidFill>
                  <a:schemeClr val="accent1"/>
                </a:solidFill>
                <a:sym typeface="Arial" charset="0"/>
              </a:rPr>
              <a:t>к файлам</a:t>
            </a:r>
          </a:p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dirty="0">
                <a:solidFill>
                  <a:srgbClr val="000000"/>
                </a:solidFill>
                <a:sym typeface="Arial" charset="0"/>
              </a:rPr>
              <a:t>Несанкционированный обмен музыкой, видео и другими файлами может быть незаконным или повлечь загрузку вредоносных программ.</a:t>
            </a: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7236296" y="908720"/>
            <a:ext cx="1233488" cy="1244600"/>
            <a:chOff x="3270" y="2478"/>
            <a:chExt cx="777" cy="784"/>
          </a:xfrm>
        </p:grpSpPr>
        <p:pic>
          <p:nvPicPr>
            <p:cNvPr id="8210" name="Picture 41" descr="circ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70" y="2508"/>
              <a:ext cx="750" cy="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1" name="Picture 39" descr="sto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99" y="2478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01" name="Прямоугольник 13"/>
          <p:cNvSpPr>
            <a:spLocks noChangeArrowheads="1"/>
          </p:cNvSpPr>
          <p:nvPr/>
        </p:nvSpPr>
        <p:spPr bwMode="auto">
          <a:xfrm>
            <a:off x="2835275" y="3068960"/>
            <a:ext cx="2740025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sym typeface="Arial" charset="0"/>
              </a:rPr>
              <a:t>Неприличный 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sym typeface="Arial" charset="0"/>
              </a:rPr>
            </a:br>
            <a:r>
              <a:rPr lang="ru-RU" b="1" dirty="0" err="1">
                <a:solidFill>
                  <a:schemeClr val="accent6">
                    <a:lumMod val="50000"/>
                  </a:schemeClr>
                </a:solidFill>
                <a:sym typeface="Arial" charset="0"/>
              </a:rPr>
              <a:t>контент</a:t>
            </a:r>
            <a:endParaRPr lang="ru-RU" b="1" dirty="0">
              <a:solidFill>
                <a:schemeClr val="accent6">
                  <a:lumMod val="50000"/>
                </a:schemeClr>
              </a:solidFill>
              <a:sym typeface="Arial" charset="0"/>
            </a:endParaRPr>
          </a:p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dirty="0">
                <a:solidFill>
                  <a:srgbClr val="000000"/>
                </a:solidFill>
                <a:sym typeface="Arial" charset="0"/>
              </a:rPr>
              <a:t>Велика вероятность того, что вы можете столкнуться </a:t>
            </a:r>
            <a:br>
              <a:rPr lang="ru-RU" dirty="0">
                <a:solidFill>
                  <a:srgbClr val="000000"/>
                </a:solidFill>
                <a:sym typeface="Arial" charset="0"/>
              </a:rPr>
            </a:br>
            <a:r>
              <a:rPr lang="ru-RU" dirty="0">
                <a:solidFill>
                  <a:srgbClr val="000000"/>
                </a:solidFill>
                <a:sym typeface="Arial" charset="0"/>
              </a:rPr>
              <a:t>с нежелательной информацией (фото, видео и т.п.).</a:t>
            </a:r>
          </a:p>
        </p:txBody>
      </p:sp>
      <p:pic>
        <p:nvPicPr>
          <p:cNvPr id="8202" name="Picture 45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338" y="1711325"/>
            <a:ext cx="11906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50" descr="bull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5988" y="1404938"/>
            <a:ext cx="9429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47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638" y="5443538"/>
            <a:ext cx="11906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52" descr="han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4988" y="5386388"/>
            <a:ext cx="828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Прямоугольник 17"/>
          <p:cNvSpPr>
            <a:spLocks noChangeArrowheads="1"/>
          </p:cNvSpPr>
          <p:nvPr/>
        </p:nvSpPr>
        <p:spPr bwMode="auto">
          <a:xfrm>
            <a:off x="1712913" y="5195888"/>
            <a:ext cx="2709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b="1" dirty="0">
                <a:solidFill>
                  <a:schemeClr val="accent1"/>
                </a:solidFill>
                <a:sym typeface="Arial" charset="0"/>
              </a:rPr>
              <a:t>Хищники</a:t>
            </a:r>
            <a:endParaRPr lang="ru-RU" sz="2400" b="1" dirty="0">
              <a:solidFill>
                <a:schemeClr val="accent1"/>
              </a:solidFill>
              <a:sym typeface="Arial" charset="0"/>
            </a:endParaRPr>
          </a:p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dirty="0">
                <a:solidFill>
                  <a:srgbClr val="000000"/>
                </a:solidFill>
                <a:sym typeface="Arial" charset="0"/>
              </a:rPr>
              <a:t>Эти люди используют Интернет для того, чтобы заманить детей на личную встречу.</a:t>
            </a:r>
          </a:p>
        </p:txBody>
      </p:sp>
      <p:pic>
        <p:nvPicPr>
          <p:cNvPr id="8207" name="Picture 48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3463" y="4702175"/>
            <a:ext cx="11906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49" descr="donotdistur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88250" y="4702175"/>
            <a:ext cx="12287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9" name="Прямоугольник 20"/>
          <p:cNvSpPr>
            <a:spLocks noChangeArrowheads="1"/>
          </p:cNvSpPr>
          <p:nvPr/>
        </p:nvSpPr>
        <p:spPr bwMode="auto">
          <a:xfrm>
            <a:off x="4541838" y="4819650"/>
            <a:ext cx="3105150" cy="178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b="1" dirty="0">
                <a:solidFill>
                  <a:schemeClr val="accent1"/>
                </a:solidFill>
                <a:sym typeface="Arial" charset="0"/>
              </a:rPr>
              <a:t>Вторжение </a:t>
            </a:r>
            <a:br>
              <a:rPr lang="ru-RU" b="1" dirty="0">
                <a:solidFill>
                  <a:schemeClr val="accent1"/>
                </a:solidFill>
                <a:sym typeface="Arial" charset="0"/>
              </a:rPr>
            </a:br>
            <a:r>
              <a:rPr lang="ru-RU" b="1" dirty="0">
                <a:solidFill>
                  <a:schemeClr val="accent1"/>
                </a:solidFill>
                <a:sym typeface="Arial" charset="0"/>
              </a:rPr>
              <a:t>в частную жизнь</a:t>
            </a:r>
          </a:p>
          <a:p>
            <a:pPr>
              <a:lnSpc>
                <a:spcPct val="85000"/>
              </a:lnSpc>
              <a:spcBef>
                <a:spcPct val="15000"/>
              </a:spcBef>
              <a:buSzPct val="100000"/>
            </a:pPr>
            <a:r>
              <a:rPr lang="ru-RU" dirty="0">
                <a:solidFill>
                  <a:srgbClr val="000000"/>
                </a:solidFill>
                <a:sym typeface="Arial" charset="0"/>
              </a:rPr>
              <a:t>Заполняя различные формы в Интернете, можете оставить конфиденциальные сведения о себе или своей семье.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4500"/>
            <a:ext cx="8412931" cy="7207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Основные Способы мошенничества </a:t>
            </a:r>
            <a:endParaRPr lang="ru-RU" dirty="0"/>
          </a:p>
        </p:txBody>
      </p:sp>
      <p:pic>
        <p:nvPicPr>
          <p:cNvPr id="9220" name="Picture 33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450" y="3363913"/>
            <a:ext cx="118903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5" descr="thie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525" y="2997200"/>
            <a:ext cx="124936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16"/>
          <p:cNvSpPr txBox="1">
            <a:spLocks noChangeArrowheads="1"/>
          </p:cNvSpPr>
          <p:nvPr/>
        </p:nvSpPr>
        <p:spPr bwMode="auto">
          <a:xfrm>
            <a:off x="2159000" y="1484313"/>
            <a:ext cx="26924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 err="1">
                <a:solidFill>
                  <a:srgbClr val="00B050"/>
                </a:solidFill>
                <a:cs typeface="Arial" charset="0"/>
                <a:sym typeface="Arial" charset="0"/>
              </a:rPr>
              <a:t>Фишинг</a:t>
            </a:r>
            <a:endParaRPr lang="ru-RU" sz="2000" b="1" dirty="0">
              <a:solidFill>
                <a:srgbClr val="00B050"/>
              </a:solidFill>
              <a:cs typeface="Arial" charset="0"/>
              <a:sym typeface="Arial" charset="0"/>
            </a:endParaRP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Сообщения электрон-</a:t>
            </a:r>
            <a:b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ной почты, отправленные преступниками, чтобы обманом вынудить вас посетить поддельные </a:t>
            </a:r>
            <a:r>
              <a:rPr lang="ru-RU" sz="1600" dirty="0" err="1">
                <a:solidFill>
                  <a:srgbClr val="000000"/>
                </a:solidFill>
                <a:cs typeface="Arial" charset="0"/>
                <a:sym typeface="Arial" charset="0"/>
              </a:rPr>
              <a:t>веб-узлы</a:t>
            </a: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 и предоставить личные сведения</a:t>
            </a:r>
          </a:p>
        </p:txBody>
      </p:sp>
      <p:sp>
        <p:nvSpPr>
          <p:cNvPr id="9223" name="Text Box 17"/>
          <p:cNvSpPr txBox="1">
            <a:spLocks noChangeArrowheads="1"/>
          </p:cNvSpPr>
          <p:nvPr/>
        </p:nvSpPr>
        <p:spPr bwMode="auto">
          <a:xfrm>
            <a:off x="560388" y="4462463"/>
            <a:ext cx="28448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>
                <a:solidFill>
                  <a:schemeClr val="accent1"/>
                </a:solidFill>
                <a:cs typeface="Arial" charset="0"/>
                <a:sym typeface="Arial" charset="0"/>
              </a:rPr>
              <a:t>Кража </a:t>
            </a:r>
            <a:r>
              <a:rPr lang="ru-RU" sz="2000" b="1" dirty="0" err="1">
                <a:solidFill>
                  <a:schemeClr val="accent1"/>
                </a:solidFill>
                <a:cs typeface="Arial" charset="0"/>
                <a:sym typeface="Arial" charset="0"/>
              </a:rPr>
              <a:t>идентифика-ционных</a:t>
            </a:r>
            <a:r>
              <a:rPr lang="ru-RU" sz="2000" b="1" dirty="0">
                <a:solidFill>
                  <a:schemeClr val="accent1"/>
                </a:solidFill>
                <a:cs typeface="Arial" charset="0"/>
                <a:sym typeface="Arial" charset="0"/>
              </a:rPr>
              <a:t> сведений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Преступление, связанное </a:t>
            </a:r>
            <a:b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с похищением личных сведений и получением доступа к наличным деньгам или кредиту</a:t>
            </a:r>
          </a:p>
        </p:txBody>
      </p:sp>
      <p:pic>
        <p:nvPicPr>
          <p:cNvPr id="9224" name="Picture 39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16125"/>
            <a:ext cx="118903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36" descr="po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0313" y="1614488"/>
            <a:ext cx="1116012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 Box 19"/>
          <p:cNvSpPr txBox="1">
            <a:spLocks noChangeArrowheads="1"/>
          </p:cNvSpPr>
          <p:nvPr/>
        </p:nvSpPr>
        <p:spPr bwMode="auto">
          <a:xfrm>
            <a:off x="3508375" y="4970463"/>
            <a:ext cx="3238500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>
                <a:cs typeface="Arial" charset="0"/>
                <a:sym typeface="Arial" charset="0"/>
              </a:rPr>
              <a:t>Мистификация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Сообщения электронной почты, отправленные, чтобы обманом вынудить пользователя отдать деньги</a:t>
            </a:r>
          </a:p>
        </p:txBody>
      </p:sp>
      <p:pic>
        <p:nvPicPr>
          <p:cNvPr id="9227" name="Picture 38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3862388"/>
            <a:ext cx="118903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37" descr="w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03725" y="3213100"/>
            <a:ext cx="11049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6300192" y="2941638"/>
            <a:ext cx="2670771" cy="147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>
                <a:solidFill>
                  <a:schemeClr val="accent1"/>
                </a:solidFill>
                <a:cs typeface="Arial" charset="0"/>
                <a:sym typeface="Arial" charset="0"/>
              </a:rPr>
              <a:t>Нежелательная почта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Нежелательные сообщения </a:t>
            </a:r>
            <a:r>
              <a:rPr lang="ru-RU" sz="16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электронной </a:t>
            </a: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почты, </a:t>
            </a:r>
            <a:r>
              <a:rPr lang="ru-RU" sz="1600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мгновенные </a:t>
            </a: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сообщения </a:t>
            </a:r>
            <a:b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и другие виды коммуникации</a:t>
            </a:r>
          </a:p>
        </p:txBody>
      </p:sp>
      <p:pic>
        <p:nvPicPr>
          <p:cNvPr id="9230" name="Picture 30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700" y="1708150"/>
            <a:ext cx="118903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29" descr="malicious emai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1530350"/>
            <a:ext cx="1200150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6675"/>
            <a:ext cx="8424936" cy="1524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Основные угрозы безопасности компьютера</a:t>
            </a:r>
            <a:endParaRPr lang="ru-RU" dirty="0"/>
          </a:p>
        </p:txBody>
      </p:sp>
      <p:pic>
        <p:nvPicPr>
          <p:cNvPr id="10244" name="Picture 29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078038"/>
            <a:ext cx="14668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8" descr="Vi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868488"/>
            <a:ext cx="17303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21"/>
          <p:cNvSpPr txBox="1">
            <a:spLocks noChangeArrowheads="1"/>
          </p:cNvSpPr>
          <p:nvPr/>
        </p:nvSpPr>
        <p:spPr bwMode="auto">
          <a:xfrm>
            <a:off x="395288" y="3567113"/>
            <a:ext cx="2447925" cy="1973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>
                <a:solidFill>
                  <a:schemeClr val="tx2"/>
                </a:solidFill>
                <a:cs typeface="Arial" charset="0"/>
                <a:sym typeface="Arial" charset="0"/>
              </a:rPr>
              <a:t>Вирусы и программы-черви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cs typeface="Arial" charset="0"/>
                <a:sym typeface="Arial" charset="0"/>
              </a:rPr>
              <a:t>Программы</a:t>
            </a: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, проникающие в компьютер для копирования, повреждения или уничтожения данных.</a:t>
            </a:r>
            <a:r>
              <a:rPr lang="ru-RU" dirty="0">
                <a:solidFill>
                  <a:srgbClr val="000000"/>
                </a:solidFill>
                <a:cs typeface="Arial" charset="0"/>
                <a:sym typeface="Arial" charset="0"/>
              </a:rPr>
              <a:t> </a:t>
            </a:r>
          </a:p>
        </p:txBody>
      </p:sp>
      <p:pic>
        <p:nvPicPr>
          <p:cNvPr id="10247" name="Picture 30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2549525"/>
            <a:ext cx="14668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9" descr="trogan ma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2373313"/>
            <a:ext cx="1400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Text Box 22"/>
          <p:cNvSpPr txBox="1">
            <a:spLocks noChangeArrowheads="1"/>
          </p:cNvSpPr>
          <p:nvPr/>
        </p:nvSpPr>
        <p:spPr bwMode="auto">
          <a:xfrm>
            <a:off x="3203575" y="4038600"/>
            <a:ext cx="2616200" cy="168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 err="1">
                <a:solidFill>
                  <a:schemeClr val="tx2"/>
                </a:solidFill>
                <a:cs typeface="Arial" charset="0"/>
                <a:sym typeface="Arial" charset="0"/>
              </a:rPr>
              <a:t>Программы-трояны</a:t>
            </a:r>
            <a:r>
              <a:rPr lang="ru-RU" sz="2000" b="1" dirty="0">
                <a:solidFill>
                  <a:schemeClr val="tx2"/>
                </a:solidFill>
                <a:cs typeface="Arial" charset="0"/>
                <a:sym typeface="Arial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Вирусы, имитирующие полезные программы для уничтожения данных, повреждения компьютера и похищения личных сведений.</a:t>
            </a:r>
          </a:p>
        </p:txBody>
      </p:sp>
      <p:pic>
        <p:nvPicPr>
          <p:cNvPr id="10250" name="Picture 31" descr="cir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5238" y="3000375"/>
            <a:ext cx="14668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0" descr="s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2824163"/>
            <a:ext cx="1462088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 Box 23"/>
          <p:cNvSpPr txBox="1">
            <a:spLocks noChangeArrowheads="1"/>
          </p:cNvSpPr>
          <p:nvPr/>
        </p:nvSpPr>
        <p:spPr bwMode="auto">
          <a:xfrm>
            <a:off x="6186488" y="4470400"/>
            <a:ext cx="2706687" cy="1685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2000" b="1" dirty="0">
                <a:solidFill>
                  <a:schemeClr val="tx2"/>
                </a:solidFill>
                <a:cs typeface="Arial" charset="0"/>
                <a:sym typeface="Arial" charset="0"/>
              </a:rPr>
              <a:t>Программы-шпионы</a:t>
            </a:r>
          </a:p>
          <a:p>
            <a:pPr>
              <a:lnSpc>
                <a:spcPct val="85000"/>
              </a:lnSpc>
              <a:spcBef>
                <a:spcPct val="30000"/>
              </a:spcBef>
              <a:buSzPct val="100000"/>
            </a:pPr>
            <a:r>
              <a:rPr lang="ru-RU" sz="1600" dirty="0">
                <a:cs typeface="Arial" charset="0"/>
                <a:sym typeface="Arial" charset="0"/>
              </a:rPr>
              <a:t>Программы, </a:t>
            </a: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отслеживающие ваши действия </a:t>
            </a:r>
            <a:b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</a:br>
            <a:r>
              <a:rPr lang="ru-RU" sz="1600" dirty="0">
                <a:solidFill>
                  <a:srgbClr val="000000"/>
                </a:solidFill>
                <a:cs typeface="Arial" charset="0"/>
                <a:sym typeface="Arial" charset="0"/>
              </a:rPr>
              <a:t>в Интернете или отображающие навязчивую рекламу.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800199"/>
          </a:xfrm>
        </p:spPr>
        <p:txBody>
          <a:bodyPr/>
          <a:lstStyle/>
          <a:p>
            <a:r>
              <a:rPr lang="ru-RU" dirty="0" smtClean="0"/>
              <a:t>Правила безопасного использования Интернета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280920" cy="403244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Установи на компьютер оригинальную версию операционной системы</a:t>
            </a:r>
          </a:p>
          <a:p>
            <a:pPr marL="514350" indent="-514350" algn="l"/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/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ru-RU" dirty="0" smtClean="0">
                <a:solidFill>
                  <a:schemeClr val="tx1"/>
                </a:solidFill>
              </a:rPr>
              <a:t>2. Пользуйся интернетом только с установленной на компьютере антивирусной программой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76844381_1194984609285255522police_man_gansonsvg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780928"/>
            <a:ext cx="1584176" cy="1368152"/>
          </a:xfrm>
          <a:prstGeom prst="rect">
            <a:avLst/>
          </a:prstGeom>
        </p:spPr>
      </p:pic>
      <p:pic>
        <p:nvPicPr>
          <p:cNvPr id="5" name="Рисунок 4" descr="44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37160" y="4543053"/>
            <a:ext cx="2174908" cy="21263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440159"/>
          </a:xfrm>
        </p:spPr>
        <p:txBody>
          <a:bodyPr/>
          <a:lstStyle/>
          <a:p>
            <a:r>
              <a:rPr lang="ru-RU" dirty="0" smtClean="0"/>
              <a:t>Правила безопасного использования Интернета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776864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3. Будь внимателен и осторожен со своими личными данными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 Скачивай программы только с официальных сайтов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cyber_terrorism3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348880"/>
            <a:ext cx="3175000" cy="1809750"/>
          </a:xfrm>
          <a:prstGeom prst="rect">
            <a:avLst/>
          </a:prstGeom>
        </p:spPr>
      </p:pic>
      <p:pic>
        <p:nvPicPr>
          <p:cNvPr id="5" name="Рисунок 4" descr="r2_cTDd55100_220_406455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5085184"/>
            <a:ext cx="1800200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728191"/>
          </a:xfrm>
        </p:spPr>
        <p:txBody>
          <a:bodyPr/>
          <a:lstStyle/>
          <a:p>
            <a:r>
              <a:rPr lang="ru-RU" dirty="0" smtClean="0"/>
              <a:t>Правила безопасного использования Интернета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704856" cy="350594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5. Операционная система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должна иметь последние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обновления по безопасности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6. Думайте, прежде чем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щёлкать по ссылке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software-update-ic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844824"/>
            <a:ext cx="2808312" cy="2448272"/>
          </a:xfrm>
          <a:prstGeom prst="rect">
            <a:avLst/>
          </a:prstGeom>
        </p:spPr>
      </p:pic>
      <p:pic>
        <p:nvPicPr>
          <p:cNvPr id="9" name="Picture 5" descr="good ema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221088"/>
            <a:ext cx="1944216" cy="16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cooltools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invGray">
          <a:xfrm>
            <a:off x="6660232" y="4725144"/>
            <a:ext cx="407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728191"/>
          </a:xfrm>
        </p:spPr>
        <p:txBody>
          <a:bodyPr/>
          <a:lstStyle/>
          <a:p>
            <a:r>
              <a:rPr lang="ru-RU" dirty="0" smtClean="0"/>
              <a:t>Правила безопасного использования Интернета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7776864" cy="381642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7. Закрывайте всплывающие окна только щелчком по красной кнопке (Х)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8. Будь осторожен при оплате через интернет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7" descr="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140968"/>
            <a:ext cx="1728192" cy="818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MSDN arrow illumina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924944"/>
            <a:ext cx="538023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725144"/>
            <a:ext cx="2520280" cy="166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539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Безопасность  в сети Интернет</vt:lpstr>
      <vt:lpstr>Презентация PowerPoint</vt:lpstr>
      <vt:lpstr>Основные угрозы безопасности в сети Интернет</vt:lpstr>
      <vt:lpstr>Основные Способы мошенничества </vt:lpstr>
      <vt:lpstr>Основные угрозы безопасности компьютера</vt:lpstr>
      <vt:lpstr>Правила безопасного использования Интернета</vt:lpstr>
      <vt:lpstr>Правила безопасного использования Интернета</vt:lpstr>
      <vt:lpstr>Правила безопасного использования Интернета</vt:lpstr>
      <vt:lpstr>Правила безопасного использования Интернета</vt:lpstr>
      <vt:lpstr>Правила безопасного использования Интернета</vt:lpstr>
      <vt:lpstr>Рекомендации по безопасности</vt:lpstr>
      <vt:lpstr>Использованные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 Радченко</dc:creator>
  <cp:lastModifiedBy>Пользователь Windows</cp:lastModifiedBy>
  <cp:revision>55</cp:revision>
  <cp:lastPrinted>2018-10-26T00:09:14Z</cp:lastPrinted>
  <dcterms:created xsi:type="dcterms:W3CDTF">2014-04-03T06:51:37Z</dcterms:created>
  <dcterms:modified xsi:type="dcterms:W3CDTF">2020-05-29T06:44:44Z</dcterms:modified>
</cp:coreProperties>
</file>